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94" r:id="rId2"/>
  </p:sldMasterIdLst>
  <p:notesMasterIdLst>
    <p:notesMasterId r:id="rId19"/>
  </p:notesMasterIdLst>
  <p:sldIdLst>
    <p:sldId id="265" r:id="rId3"/>
    <p:sldId id="323" r:id="rId4"/>
    <p:sldId id="329" r:id="rId5"/>
    <p:sldId id="266" r:id="rId6"/>
    <p:sldId id="267" r:id="rId7"/>
    <p:sldId id="269" r:id="rId8"/>
    <p:sldId id="270" r:id="rId9"/>
    <p:sldId id="271" r:id="rId10"/>
    <p:sldId id="326" r:id="rId11"/>
    <p:sldId id="327" r:id="rId12"/>
    <p:sldId id="328" r:id="rId13"/>
    <p:sldId id="333" r:id="rId14"/>
    <p:sldId id="334" r:id="rId15"/>
    <p:sldId id="285" r:id="rId16"/>
    <p:sldId id="286" r:id="rId17"/>
    <p:sldId id="28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B9DFE-951B-4473-816A-F63F70703B5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73C4D-C8A0-43AB-9F49-6154EAEC52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09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8979D8-F7CD-48B5-8CBC-47BB30E49A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AADBD5-B7B1-47B2-979E-3BB8C8CC31D6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24F6009B-68D3-4749-8303-97A23847DB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64363E53-98F0-41C4-A60F-8EEC71F17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8AF476-FAC6-4B09-9AF3-979C5677BC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DBF4FF-8284-43CD-B8BF-C1F5CD1EFA1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67493BD2-0153-4629-A163-8AC08ABFE2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E1C1570D-E1DE-4147-A4C9-2D28222558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DEAF46-AED8-4935-A140-E98169AD35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234DB9-1FB3-49BB-8079-661FA3D8EFE9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92595FFE-52F7-46EF-845D-35A8E45284B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B7E815ED-7515-4164-9B4B-35F2A9FB0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E6C38C-49B8-40A2-8E2F-8B0D0BBE92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E4BF83-0745-40E4-AC48-61A1F3482058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40316F3E-0FD8-43B5-B492-D9E39EC930A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94935272-FB1E-47DB-A6C5-1A9874BB1B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4979F3-53E4-448D-A47A-7B786ED260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AD6F44-0388-4ADE-81D7-8001CE85C3B6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5CF05469-722D-4194-A93C-7BB5ABD5619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8FB5C3BA-A907-4F7C-9C89-CD9B21612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7584D6-0F20-4DFF-9E8A-9C061B41AF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FFA5B-FDCD-4E17-9697-AB4B3F53D759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9F7EED3D-D1EE-4800-813F-870EA67F371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47E07C8C-6F60-4D6A-81C4-565021C3D2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E06970-E791-43A7-91CA-3CDE081D7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3F8FC-01F0-40E0-8DDA-6F1804DAE770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AEAC9CA8-6ED8-4944-BE79-371BD9146A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C979B732-7B4A-4103-8B99-3B4102BBB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3E1462-6721-42B7-B897-891773D6E3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B4852-B576-40EB-8867-B3EE83C0A0EF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3301388B-0F1F-49F0-9C2E-FA14151FF4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72C89A84-520C-4F4A-890E-8602DE5BB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70D1F9-29A2-4351-BA03-FC524B464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C1651F-9E52-462F-AE29-DADE45907376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2CB02FE6-BE1E-44E4-93F6-042FA681A8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64CF7DA4-8A60-4A1C-AB30-F4A2DD044D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501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63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1833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763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540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817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083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782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288" y="-8468"/>
            <a:ext cx="12228421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7134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430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2700869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77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98099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1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7342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99281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735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19992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6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8735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799" y="609600"/>
            <a:ext cx="846361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225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494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099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50713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3318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059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7614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1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96966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6177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1"/>
            <a:ext cx="130508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99" y="609601"/>
            <a:ext cx="6926701" cy="52514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583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F213FE71-77EE-4E91-BE23-53A3A5D6C978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1169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02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85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93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29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45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39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Relationship Id="rId22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93152-2F04-40CA-87F9-A870655D0C3A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751ADA-5115-4645-95CE-7A61A111D4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779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289" y="-8468"/>
            <a:ext cx="12228423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590"/>
            <a:ext cx="846361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1" y="6041364"/>
            <a:ext cx="912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221E-28F1-43B5-83F8-E7AB2C90D531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799" y="6041364"/>
            <a:ext cx="6163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2" y="6041364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6CC698D-7305-4999-AE8E-19AE4D8E2DA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8" name="Picture 7">
            <a:extLst>
              <a:ext uri="{FF2B5EF4-FFF2-40B4-BE49-F238E27FC236}">
                <a16:creationId xmlns:a16="http://schemas.microsoft.com/office/drawing/2014/main" id="{D3E52DEF-728B-450A-A9F6-1D369729D1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2" b="-5667"/>
          <a:stretch>
            <a:fillRect/>
          </a:stretch>
        </p:blipFill>
        <p:spPr bwMode="auto">
          <a:xfrm>
            <a:off x="0" y="6381750"/>
            <a:ext cx="12192000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D1393ABA-AD16-424A-8DC1-340A26DD20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6407150"/>
            <a:ext cx="136736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99D50EA-938A-4F47-B2DE-A934775473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1" y="6416675"/>
            <a:ext cx="136736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0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7B92B94-791B-42D2-B435-BC995C8380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234" y="6394450"/>
            <a:ext cx="136736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804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8.jpe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57" name="Picture 13">
            <a:extLst>
              <a:ext uri="{FF2B5EF4-FFF2-40B4-BE49-F238E27FC236}">
                <a16:creationId xmlns:a16="http://schemas.microsoft.com/office/drawing/2014/main" id="{B3E6F39E-4AF6-4FCF-8944-BF5E9E0F0C41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3" y="2852738"/>
            <a:ext cx="515620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546" name="Rectangle 2">
            <a:extLst>
              <a:ext uri="{FF2B5EF4-FFF2-40B4-BE49-F238E27FC236}">
                <a16:creationId xmlns:a16="http://schemas.microsoft.com/office/drawing/2014/main" id="{5D17C78B-455E-42D6-84BA-77CDB93CC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03500" y="107950"/>
            <a:ext cx="2133600" cy="53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zh-TW" altLang="en-US" sz="3200">
                <a:ea typeface="華康粗黑體" pitchFamily="49" charset="-120"/>
              </a:rPr>
              <a:t>燈泡亮了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FA658D2E-8707-4111-AE5B-2D455C815E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962275" y="719138"/>
            <a:ext cx="34940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buFontTx/>
              <a:buNone/>
            </a:pPr>
            <a:r>
              <a:rPr lang="zh-TW" altLang="en-US" sz="2800" b="1">
                <a:ea typeface="標楷體" panose="03000509000000000000" pitchFamily="65" charset="-120"/>
              </a:rPr>
              <a:t>電路的串聯與並聯</a:t>
            </a:r>
          </a:p>
        </p:txBody>
      </p:sp>
      <p:sp>
        <p:nvSpPr>
          <p:cNvPr id="108548" name="Text Box 4">
            <a:extLst>
              <a:ext uri="{FF2B5EF4-FFF2-40B4-BE49-F238E27FC236}">
                <a16:creationId xmlns:a16="http://schemas.microsoft.com/office/drawing/2014/main" id="{9E26681B-11B1-463D-8E65-CF4439D2F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138" y="1438276"/>
            <a:ext cx="78914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4500" indent="-355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9556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61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zh-TW" altLang="en-US">
                <a:solidFill>
                  <a:srgbClr val="3333CC"/>
                </a:solidFill>
                <a:ea typeface="標楷體" panose="03000509000000000000" pitchFamily="65" charset="-120"/>
              </a:rPr>
              <a:t>利用你畫出來的通路接法，試一試，一個電池能同時讓兩個燈泡一起亮嗎？</a:t>
            </a:r>
            <a:endParaRPr lang="zh-TW" altLang="en-US">
              <a:solidFill>
                <a:schemeClr val="accent2"/>
              </a:solidFill>
              <a:ea typeface="標楷體" panose="03000509000000000000" pitchFamily="65" charset="-120"/>
            </a:endParaRPr>
          </a:p>
        </p:txBody>
      </p:sp>
      <p:grpSp>
        <p:nvGrpSpPr>
          <p:cNvPr id="108550" name="Group 6">
            <a:extLst>
              <a:ext uri="{FF2B5EF4-FFF2-40B4-BE49-F238E27FC236}">
                <a16:creationId xmlns:a16="http://schemas.microsoft.com/office/drawing/2014/main" id="{2234769D-D588-4C0C-B276-2064665AF227}"/>
              </a:ext>
            </a:extLst>
          </p:cNvPr>
          <p:cNvGrpSpPr>
            <a:grpSpLocks/>
          </p:cNvGrpSpPr>
          <p:nvPr/>
        </p:nvGrpSpPr>
        <p:grpSpPr bwMode="auto">
          <a:xfrm>
            <a:off x="2243139" y="719139"/>
            <a:ext cx="592138" cy="542925"/>
            <a:chOff x="453" y="453"/>
            <a:chExt cx="373" cy="342"/>
          </a:xfrm>
        </p:grpSpPr>
        <p:sp>
          <p:nvSpPr>
            <p:cNvPr id="108551" name="Oval 7">
              <a:extLst>
                <a:ext uri="{FF2B5EF4-FFF2-40B4-BE49-F238E27FC236}">
                  <a16:creationId xmlns:a16="http://schemas.microsoft.com/office/drawing/2014/main" id="{435D106F-1431-4336-B56D-2D5E88FA7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" y="468"/>
              <a:ext cx="164" cy="327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8552" name="Text Box 8">
              <a:extLst>
                <a:ext uri="{FF2B5EF4-FFF2-40B4-BE49-F238E27FC236}">
                  <a16:creationId xmlns:a16="http://schemas.microsoft.com/office/drawing/2014/main" id="{32F3C3B2-82A3-46D0-A02C-6575EFA22C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" y="453"/>
              <a:ext cx="337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800" baseline="-25000">
                  <a:solidFill>
                    <a:schemeClr val="tx2"/>
                  </a:solidFill>
                </a:rPr>
                <a:t>1-2</a:t>
              </a:r>
            </a:p>
          </p:txBody>
        </p:sp>
      </p:grpSp>
      <p:pic>
        <p:nvPicPr>
          <p:cNvPr id="108553" name="Picture 9">
            <a:extLst>
              <a:ext uri="{FF2B5EF4-FFF2-40B4-BE49-F238E27FC236}">
                <a16:creationId xmlns:a16="http://schemas.microsoft.com/office/drawing/2014/main" id="{A652E6A3-FD85-43F6-999C-49B7BF293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38100"/>
            <a:ext cx="9715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554" name="AutoShape 10">
            <a:extLst>
              <a:ext uri="{FF2B5EF4-FFF2-40B4-BE49-F238E27FC236}">
                <a16:creationId xmlns:a16="http://schemas.microsoft.com/office/drawing/2014/main" id="{7AD768B3-D3F8-449C-9DB3-641DDA1D2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2960688"/>
            <a:ext cx="1817687" cy="900112"/>
          </a:xfrm>
          <a:prstGeom prst="wedgeRoundRectCallout">
            <a:avLst>
              <a:gd name="adj1" fmla="val 65981"/>
              <a:gd name="adj2" fmla="val 47356"/>
              <a:gd name="adj3" fmla="val 16667"/>
            </a:avLst>
          </a:prstGeom>
          <a:solidFill>
            <a:schemeClr val="bg1"/>
          </a:solidFill>
          <a:ln w="2857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zh-TW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8555" name="Text Box 11">
            <a:extLst>
              <a:ext uri="{FF2B5EF4-FFF2-40B4-BE49-F238E27FC236}">
                <a16:creationId xmlns:a16="http://schemas.microsoft.com/office/drawing/2014/main" id="{B9382369-90C7-4454-A051-DEA71D2C8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1" y="2998789"/>
            <a:ext cx="171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rgbClr val="000066"/>
                </a:solidFill>
              </a:rPr>
              <a:t>燈泡和電池要怎麼接？</a:t>
            </a:r>
            <a:endParaRPr lang="zh-TW" altLang="en-US" sz="240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8560" name="AutoShape 16">
            <a:extLst>
              <a:ext uri="{FF2B5EF4-FFF2-40B4-BE49-F238E27FC236}">
                <a16:creationId xmlns:a16="http://schemas.microsoft.com/office/drawing/2014/main" id="{147D1FF4-1190-4C20-9B52-7811AEC35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6888" y="2960688"/>
            <a:ext cx="1435100" cy="900112"/>
          </a:xfrm>
          <a:prstGeom prst="wedgeRoundRectCallout">
            <a:avLst>
              <a:gd name="adj1" fmla="val -64380"/>
              <a:gd name="adj2" fmla="val 44532"/>
              <a:gd name="adj3" fmla="val 16667"/>
            </a:avLst>
          </a:prstGeom>
          <a:solidFill>
            <a:schemeClr val="bg1"/>
          </a:solidFill>
          <a:ln w="2857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zh-TW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8561" name="Text Box 17">
            <a:extLst>
              <a:ext uri="{FF2B5EF4-FFF2-40B4-BE49-F238E27FC236}">
                <a16:creationId xmlns:a16="http://schemas.microsoft.com/office/drawing/2014/main" id="{8185C3BB-4CEA-412E-B447-2DBAD804D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5300" y="2998789"/>
            <a:ext cx="14366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rgbClr val="000066"/>
                </a:solidFill>
              </a:rPr>
              <a:t>我來試試看</a:t>
            </a:r>
            <a:r>
              <a:rPr lang="en-US" altLang="zh-TW" sz="2400">
                <a:solidFill>
                  <a:srgbClr val="000066"/>
                </a:solidFill>
                <a:latin typeface="標楷體" panose="03000509000000000000" pitchFamily="65" charset="-120"/>
              </a:rPr>
              <a:t>……</a:t>
            </a:r>
            <a:endParaRPr lang="en-US" altLang="zh-TW" sz="24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3DF4DA19-FF88-4FFF-B4EF-91CFA7652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188914"/>
            <a:ext cx="4105275" cy="6937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 sz="4400">
                <a:solidFill>
                  <a:srgbClr val="2C3C4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標楷體" panose="03000509000000000000" pitchFamily="65" charset="-120"/>
              </a:rPr>
              <a:t>兩個電池的並聯</a:t>
            </a:r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DA6B02B6-B6BB-4A2A-8155-300B82168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906464"/>
            <a:ext cx="8785225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把二個電池的正負極各和燈泡連接的方式，叫做並聯。這種接法，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燈泡的亮度與接一個電池的亮度相同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，所以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比串聯連接的燈泡暗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並聯時，一個電池壞掉，燈泡仍然會亮。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電池的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使用時間會延長</a:t>
            </a:r>
            <a:r>
              <a:rPr lang="en-US" altLang="zh-TW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2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倍</a:t>
            </a:r>
            <a:r>
              <a:rPr lang="zh-TW" altLang="zh-TW" sz="3000">
                <a:solidFill>
                  <a:srgbClr val="3333CC"/>
                </a:solidFill>
                <a:ea typeface="標楷體" panose="03000509000000000000" pitchFamily="65" charset="-120"/>
              </a:rPr>
              <a:t>。</a:t>
            </a:r>
            <a:endParaRPr lang="zh-TW" altLang="en-US" sz="3000">
              <a:solidFill>
                <a:srgbClr val="3333CC"/>
              </a:solidFill>
              <a:ea typeface="標楷體" panose="03000509000000000000" pitchFamily="65" charset="-120"/>
            </a:endParaRPr>
          </a:p>
        </p:txBody>
      </p:sp>
      <p:pic>
        <p:nvPicPr>
          <p:cNvPr id="258054" name="Picture 6">
            <a:extLst>
              <a:ext uri="{FF2B5EF4-FFF2-40B4-BE49-F238E27FC236}">
                <a16:creationId xmlns:a16="http://schemas.microsoft.com/office/drawing/2014/main" id="{63437A28-E458-478B-BCE8-9C00BDBCE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3500438"/>
            <a:ext cx="2555875" cy="284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8055" name="Picture 7">
            <a:extLst>
              <a:ext uri="{FF2B5EF4-FFF2-40B4-BE49-F238E27FC236}">
                <a16:creationId xmlns:a16="http://schemas.microsoft.com/office/drawing/2014/main" id="{C77574D6-32A3-4727-AAD4-1C0E232BF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3500439"/>
            <a:ext cx="2393950" cy="280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8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8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8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6" name="Rectangle 4">
            <a:extLst>
              <a:ext uri="{FF2B5EF4-FFF2-40B4-BE49-F238E27FC236}">
                <a16:creationId xmlns:a16="http://schemas.microsoft.com/office/drawing/2014/main" id="{12B4CA16-4F25-410C-A01C-8BCB6ECCC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46050"/>
            <a:ext cx="6007100" cy="750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>
                <a:solidFill>
                  <a:srgbClr val="2C3C4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標楷體" panose="03000509000000000000" pitchFamily="65" charset="-120"/>
              </a:rPr>
              <a:t>電池串聯和並聯的比較</a:t>
            </a:r>
          </a:p>
        </p:txBody>
      </p:sp>
      <p:sp>
        <p:nvSpPr>
          <p:cNvPr id="259077" name="Rectangle 5">
            <a:extLst>
              <a:ext uri="{FF2B5EF4-FFF2-40B4-BE49-F238E27FC236}">
                <a16:creationId xmlns:a16="http://schemas.microsoft.com/office/drawing/2014/main" id="{3E9814A0-6CA7-4B1B-9DD4-905250239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12875"/>
            <a:ext cx="84963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zh-TW" altLang="en-US" sz="3400">
                <a:solidFill>
                  <a:srgbClr val="3333CC"/>
                </a:solidFill>
                <a:ea typeface="標楷體" panose="03000509000000000000" pitchFamily="65" charset="-120"/>
              </a:rPr>
              <a:t>相同的電池，以</a:t>
            </a:r>
            <a:r>
              <a:rPr lang="zh-TW" altLang="en-US" sz="3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串聯</a:t>
            </a:r>
            <a:r>
              <a:rPr lang="zh-TW" altLang="en-US" sz="3400">
                <a:solidFill>
                  <a:srgbClr val="3333CC"/>
                </a:solidFill>
                <a:ea typeface="標楷體" panose="03000509000000000000" pitchFamily="65" charset="-120"/>
              </a:rPr>
              <a:t>連接時所輸出的電壓較大，所以</a:t>
            </a:r>
            <a:r>
              <a:rPr lang="zh-TW" altLang="en-US" sz="3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電流也較大</a:t>
            </a:r>
            <a:r>
              <a:rPr lang="zh-TW" altLang="en-US" sz="3400">
                <a:solidFill>
                  <a:srgbClr val="3333CC"/>
                </a:solidFill>
                <a:ea typeface="標楷體" panose="03000509000000000000" pitchFamily="65" charset="-120"/>
              </a:rPr>
              <a:t>，電池</a:t>
            </a:r>
            <a:r>
              <a:rPr lang="zh-TW" altLang="en-US" sz="3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使用的時間較短</a:t>
            </a:r>
            <a:r>
              <a:rPr lang="zh-TW" altLang="en-US" sz="3400">
                <a:solidFill>
                  <a:srgbClr val="3333CC"/>
                </a:solidFill>
                <a:ea typeface="標楷體" panose="03000509000000000000" pitchFamily="65" charset="-120"/>
              </a:rPr>
              <a:t>。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400">
                <a:solidFill>
                  <a:srgbClr val="3333CC"/>
                </a:solidFill>
                <a:ea typeface="標楷體" panose="03000509000000000000" pitchFamily="65" charset="-120"/>
              </a:rPr>
              <a:t>電池以</a:t>
            </a:r>
            <a:r>
              <a:rPr lang="zh-TW" altLang="en-US" sz="3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並聯</a:t>
            </a:r>
            <a:r>
              <a:rPr lang="zh-TW" altLang="en-US" sz="3400">
                <a:solidFill>
                  <a:srgbClr val="3333CC"/>
                </a:solidFill>
                <a:ea typeface="標楷體" panose="03000509000000000000" pitchFamily="65" charset="-120"/>
              </a:rPr>
              <a:t>連接時，每個電池所輸出的電流較少，</a:t>
            </a:r>
            <a:r>
              <a:rPr lang="zh-TW" altLang="en-US" sz="3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使用的時間較長</a:t>
            </a:r>
            <a:r>
              <a:rPr lang="zh-TW" altLang="en-US" sz="3400">
                <a:solidFill>
                  <a:srgbClr val="3333CC"/>
                </a:solidFill>
                <a:ea typeface="標楷體" panose="03000509000000000000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D157F13E-2507-4ADB-A5F7-43B2A3E7F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47851" y="188913"/>
            <a:ext cx="4926013" cy="609600"/>
          </a:xfrm>
          <a:solidFill>
            <a:schemeClr val="accent1"/>
          </a:solidFill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zh-TW" altLang="en-US" b="1">
                <a:effectLst>
                  <a:outerShdw blurRad="38100" dist="38100" dir="2700000" algn="tl">
                    <a:srgbClr val="FFFFFF"/>
                  </a:outerShdw>
                </a:effectLst>
                <a:ea typeface="標楷體" panose="03000509000000000000" pitchFamily="65" charset="-120"/>
              </a:rPr>
              <a:t>哪些東西會導電？</a:t>
            </a:r>
          </a:p>
        </p:txBody>
      </p:sp>
      <p:pic>
        <p:nvPicPr>
          <p:cNvPr id="264195" name="Picture 3">
            <a:extLst>
              <a:ext uri="{FF2B5EF4-FFF2-40B4-BE49-F238E27FC236}">
                <a16:creationId xmlns:a16="http://schemas.microsoft.com/office/drawing/2014/main" id="{BCA54944-C9C0-4E34-8F70-93711C7DE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136650"/>
            <a:ext cx="7467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4196" name="Oval 4">
            <a:extLst>
              <a:ext uri="{FF2B5EF4-FFF2-40B4-BE49-F238E27FC236}">
                <a16:creationId xmlns:a16="http://schemas.microsoft.com/office/drawing/2014/main" id="{E498D5B2-0352-4E8F-9E18-56B978149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136650"/>
            <a:ext cx="2438400" cy="15240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4197" name="Oval 5">
            <a:extLst>
              <a:ext uri="{FF2B5EF4-FFF2-40B4-BE49-F238E27FC236}">
                <a16:creationId xmlns:a16="http://schemas.microsoft.com/office/drawing/2014/main" id="{683D9814-99BE-4BB6-AB2E-19F821DDE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289050"/>
            <a:ext cx="2438400" cy="15240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4198" name="Oval 6">
            <a:extLst>
              <a:ext uri="{FF2B5EF4-FFF2-40B4-BE49-F238E27FC236}">
                <a16:creationId xmlns:a16="http://schemas.microsoft.com/office/drawing/2014/main" id="{395A4B05-BD48-41FA-B1C1-7FBA9E3A7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365250"/>
            <a:ext cx="2438400" cy="15240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4199" name="Oval 7">
            <a:extLst>
              <a:ext uri="{FF2B5EF4-FFF2-40B4-BE49-F238E27FC236}">
                <a16:creationId xmlns:a16="http://schemas.microsoft.com/office/drawing/2014/main" id="{D424B5A2-DDDE-4890-82B6-CC91323D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041650"/>
            <a:ext cx="2438400" cy="15240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4200" name="Oval 8">
            <a:extLst>
              <a:ext uri="{FF2B5EF4-FFF2-40B4-BE49-F238E27FC236}">
                <a16:creationId xmlns:a16="http://schemas.microsoft.com/office/drawing/2014/main" id="{1605838E-E9AA-4E04-861E-827829701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641850"/>
            <a:ext cx="2438400" cy="15240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4201" name="Oval 9">
            <a:extLst>
              <a:ext uri="{FF2B5EF4-FFF2-40B4-BE49-F238E27FC236}">
                <a16:creationId xmlns:a16="http://schemas.microsoft.com/office/drawing/2014/main" id="{438997A5-5632-46F3-9EED-C45BE80EE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641850"/>
            <a:ext cx="2438400" cy="1524000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0" name="Rectangle 4">
            <a:extLst>
              <a:ext uri="{FF2B5EF4-FFF2-40B4-BE49-F238E27FC236}">
                <a16:creationId xmlns:a16="http://schemas.microsoft.com/office/drawing/2014/main" id="{092BA62D-1334-4B04-A98A-10DDE25DE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4128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連接在電路中，可以使小燈泡亮的東西，叫做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「導體」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。無法使小燈泡發亮，這些東西 就叫做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「不良導體」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所有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「導體」並不是都是鐵做的。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另外像，鹽水可解離出正、負離子，由於離子的移動，造成導線中電子的轉移，即形成電流。所以，鹽水也是導體；除了鹽水，酸溶液也能導電。</a:t>
            </a:r>
          </a:p>
        </p:txBody>
      </p:sp>
      <p:sp>
        <p:nvSpPr>
          <p:cNvPr id="260101" name="Rectangle 5">
            <a:extLst>
              <a:ext uri="{FF2B5EF4-FFF2-40B4-BE49-F238E27FC236}">
                <a16:creationId xmlns:a16="http://schemas.microsoft.com/office/drawing/2014/main" id="{AB5D2FCA-C341-4AAC-96E0-C036B54BC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88914"/>
            <a:ext cx="3814763" cy="700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algn="ctr"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>
                <a:effectLst>
                  <a:outerShdw blurRad="38100" dist="38100" dir="2700000" algn="tl">
                    <a:srgbClr val="FFFFFF"/>
                  </a:outerShdw>
                </a:effectLst>
                <a:ea typeface="標楷體" panose="03000509000000000000" pitchFamily="65" charset="-120"/>
              </a:rPr>
              <a:t>導電與不導電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42CF5344-B52A-4A3F-B05B-95550E0B3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1" y="719138"/>
            <a:ext cx="8863014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82600" indent="-3810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6731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zh-TW" altLang="en-US" sz="2800" dirty="0">
                <a:solidFill>
                  <a:srgbClr val="3333CC"/>
                </a:solidFill>
                <a:ea typeface="標楷體" panose="03000509000000000000" pitchFamily="65" charset="-120"/>
              </a:rPr>
              <a:t>看一看，小馬達的構造。</a:t>
            </a:r>
          </a:p>
          <a:p>
            <a:pPr>
              <a:buFont typeface="Wingdings" panose="05000000000000000000" pitchFamily="2" charset="2"/>
              <a:buChar char="v"/>
            </a:pPr>
            <a:endParaRPr lang="zh-TW" altLang="en-US" dirty="0">
              <a:solidFill>
                <a:srgbClr val="3333CC"/>
              </a:solidFill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v"/>
            </a:pPr>
            <a:endParaRPr lang="zh-TW" altLang="en-US" dirty="0">
              <a:solidFill>
                <a:srgbClr val="3333CC"/>
              </a:solidFill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v"/>
            </a:pPr>
            <a:endParaRPr lang="zh-TW" altLang="en-US" dirty="0">
              <a:solidFill>
                <a:srgbClr val="3333CC"/>
              </a:solidFill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v"/>
            </a:pPr>
            <a:endParaRPr lang="zh-TW" altLang="en-US" dirty="0">
              <a:solidFill>
                <a:srgbClr val="3333CC"/>
              </a:solidFill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v"/>
            </a:pPr>
            <a:endParaRPr lang="zh-TW" altLang="en-US" dirty="0">
              <a:solidFill>
                <a:srgbClr val="3333CC"/>
              </a:solidFill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v"/>
            </a:pPr>
            <a:endParaRPr lang="zh-TW" altLang="en-US" dirty="0">
              <a:solidFill>
                <a:srgbClr val="3333CC"/>
              </a:solidFill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altLang="zh-TW" sz="2800" dirty="0">
              <a:solidFill>
                <a:srgbClr val="3333CC"/>
              </a:solidFill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altLang="zh-TW" sz="2800" dirty="0">
              <a:solidFill>
                <a:srgbClr val="3333CC"/>
              </a:solidFill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2800" dirty="0">
                <a:solidFill>
                  <a:srgbClr val="3333CC"/>
                </a:solidFill>
                <a:ea typeface="標楷體" panose="03000509000000000000" pitchFamily="65" charset="-120"/>
              </a:rPr>
              <a:t>小馬達通電後，可以讓物品動起來，為什麼呢？利用電池、電線和小馬達等材料，連接電路試試看。</a:t>
            </a:r>
          </a:p>
          <a:p>
            <a:pPr>
              <a:buFont typeface="Wingdings" panose="05000000000000000000" pitchFamily="2" charset="2"/>
              <a:buChar char="v"/>
            </a:pPr>
            <a:endParaRPr lang="en-US" altLang="zh-TW" dirty="0">
              <a:solidFill>
                <a:srgbClr val="BC356F"/>
              </a:solidFill>
              <a:ea typeface="標楷體" panose="03000509000000000000" pitchFamily="65" charset="-120"/>
            </a:endParaRPr>
          </a:p>
        </p:txBody>
      </p:sp>
      <p:pic>
        <p:nvPicPr>
          <p:cNvPr id="149512" name="Picture 8">
            <a:extLst>
              <a:ext uri="{FF2B5EF4-FFF2-40B4-BE49-F238E27FC236}">
                <a16:creationId xmlns:a16="http://schemas.microsoft.com/office/drawing/2014/main" id="{2322E6EA-C207-4645-BB0F-E5F7069E676B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3" y="1628775"/>
            <a:ext cx="2362200" cy="1790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9515" name="Text Box 11">
            <a:extLst>
              <a:ext uri="{FF2B5EF4-FFF2-40B4-BE49-F238E27FC236}">
                <a16:creationId xmlns:a16="http://schemas.microsoft.com/office/drawing/2014/main" id="{625347DE-3204-46BC-AE4B-FC9CC5A9C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2365375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800" dirty="0">
                <a:solidFill>
                  <a:srgbClr val="000066"/>
                </a:solidFill>
                <a:latin typeface="Trebuchet MS" panose="020B0603020202020204"/>
                <a:ea typeface="微軟正黑體" panose="020B0604030504040204" pitchFamily="34" charset="-120"/>
              </a:rPr>
              <a:t>轉動的軸心</a:t>
            </a:r>
          </a:p>
        </p:txBody>
      </p:sp>
      <p:sp>
        <p:nvSpPr>
          <p:cNvPr id="149516" name="Rectangle 12">
            <a:extLst>
              <a:ext uri="{FF2B5EF4-FFF2-40B4-BE49-F238E27FC236}">
                <a16:creationId xmlns:a16="http://schemas.microsoft.com/office/drawing/2014/main" id="{07D2D425-7C8C-4539-90AE-C98BFC818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8" y="2940050"/>
            <a:ext cx="384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 dirty="0">
                <a:solidFill>
                  <a:srgbClr val="000066"/>
                </a:solidFill>
                <a:latin typeface="Trebuchet MS" panose="020B0603020202020204"/>
                <a:ea typeface="微軟正黑體" panose="020B0604030504040204" pitchFamily="34" charset="-120"/>
              </a:rPr>
              <a:t>連接電線的金屬片（端子）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7" name="Picture 5">
            <a:extLst>
              <a:ext uri="{FF2B5EF4-FFF2-40B4-BE49-F238E27FC236}">
                <a16:creationId xmlns:a16="http://schemas.microsoft.com/office/drawing/2014/main" id="{C2F612CF-51DF-4685-BEFE-3CE0EBDC1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4"/>
          <a:stretch>
            <a:fillRect/>
          </a:stretch>
        </p:blipFill>
        <p:spPr bwMode="auto">
          <a:xfrm>
            <a:off x="3143251" y="3630613"/>
            <a:ext cx="6454775" cy="267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54" name="Text Box 2">
            <a:extLst>
              <a:ext uri="{FF2B5EF4-FFF2-40B4-BE49-F238E27FC236}">
                <a16:creationId xmlns:a16="http://schemas.microsoft.com/office/drawing/2014/main" id="{96D1096C-1764-4115-9167-A1877E13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138" y="719138"/>
            <a:ext cx="7956550" cy="18158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09625" indent="-3651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538288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2174875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2811463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344805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390525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436245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481965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527685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Tx/>
              <a:buAutoNum type="arabicPeriod"/>
            </a:pPr>
            <a:r>
              <a:rPr lang="zh-TW" altLang="en-US" sz="2800" dirty="0">
                <a:solidFill>
                  <a:prstClr val="black"/>
                </a:solidFill>
                <a:ea typeface="標楷體" panose="03000509000000000000" pitchFamily="65" charset="-120"/>
              </a:rPr>
              <a:t>通電後，小馬達會怎麼轉動？</a:t>
            </a:r>
          </a:p>
          <a:p>
            <a:pPr>
              <a:buFontTx/>
              <a:buAutoNum type="arabicPeriod"/>
            </a:pPr>
            <a:endParaRPr lang="zh-TW" altLang="en-US" sz="2800" dirty="0">
              <a:solidFill>
                <a:prstClr val="black"/>
              </a:solidFill>
              <a:ea typeface="標楷體" panose="03000509000000000000" pitchFamily="65" charset="-120"/>
            </a:endParaRPr>
          </a:p>
          <a:p>
            <a:pPr>
              <a:buFontTx/>
              <a:buAutoNum type="arabicPeriod"/>
            </a:pPr>
            <a:endParaRPr lang="zh-TW" altLang="en-US" sz="2800" dirty="0">
              <a:solidFill>
                <a:prstClr val="black"/>
              </a:solidFill>
              <a:ea typeface="標楷體" panose="03000509000000000000" pitchFamily="65" charset="-120"/>
            </a:endParaRPr>
          </a:p>
          <a:p>
            <a:pPr>
              <a:buFontTx/>
              <a:buAutoNum type="arabicPeriod"/>
            </a:pPr>
            <a:r>
              <a:rPr lang="zh-TW" altLang="en-US" sz="2800" dirty="0">
                <a:solidFill>
                  <a:prstClr val="black"/>
                </a:solidFill>
                <a:ea typeface="標楷體" panose="03000509000000000000" pitchFamily="65" charset="-120"/>
              </a:rPr>
              <a:t>把電池反過來接，小馬達轉動的方向相同嗎？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A22E116D-EA49-4A18-A596-867B5CA72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6863" y="295275"/>
            <a:ext cx="9058274" cy="6219825"/>
          </a:xfrm>
          <a:prstGeom prst="rect">
            <a:avLst/>
          </a:prstGeom>
          <a:noFill/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sp>
        <p:nvSpPr>
          <p:cNvPr id="151559" name="Rectangle 7">
            <a:extLst>
              <a:ext uri="{FF2B5EF4-FFF2-40B4-BE49-F238E27FC236}">
                <a16:creationId xmlns:a16="http://schemas.microsoft.com/office/drawing/2014/main" id="{6DDCD044-1856-43B0-96C5-002CD4BB3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1125538"/>
            <a:ext cx="78851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064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99218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715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800">
                <a:solidFill>
                  <a:srgbClr val="FF3399"/>
                </a:solidFill>
                <a:ea typeface="標楷體" panose="03000509000000000000" pitchFamily="65" charset="-120"/>
              </a:rPr>
              <a:t>用電線連接小馬達的金屬端子和電池的正、負極，可以讓小馬達轉動。</a:t>
            </a:r>
            <a:endParaRPr lang="zh-TW" altLang="en-US" sz="2800">
              <a:solidFill>
                <a:srgbClr val="FF3399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51560" name="Rectangle 8">
            <a:extLst>
              <a:ext uri="{FF2B5EF4-FFF2-40B4-BE49-F238E27FC236}">
                <a16:creationId xmlns:a16="http://schemas.microsoft.com/office/drawing/2014/main" id="{D9ECE2FA-8C05-40B4-97B1-D547D493C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673132"/>
            <a:ext cx="78851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064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99218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715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800">
                <a:solidFill>
                  <a:srgbClr val="FF3399"/>
                </a:solidFill>
                <a:ea typeface="標楷體" panose="03000509000000000000" pitchFamily="65" charset="-120"/>
              </a:rPr>
              <a:t>把電池反過來連接時，因為電流方向相反，所以小馬達的轉動方向也會相反。</a:t>
            </a:r>
            <a:endParaRPr lang="zh-TW" altLang="en-US" sz="2800">
              <a:solidFill>
                <a:srgbClr val="FF3399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9" grpId="0"/>
      <p:bldP spid="1515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8" name="Picture 18">
            <a:extLst>
              <a:ext uri="{FF2B5EF4-FFF2-40B4-BE49-F238E27FC236}">
                <a16:creationId xmlns:a16="http://schemas.microsoft.com/office/drawing/2014/main" id="{5A494515-409D-42CF-B1E6-FC9647C67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3860800"/>
            <a:ext cx="6845300" cy="242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2" name="Text Box 2">
            <a:extLst>
              <a:ext uri="{FF2B5EF4-FFF2-40B4-BE49-F238E27FC236}">
                <a16:creationId xmlns:a16="http://schemas.microsoft.com/office/drawing/2014/main" id="{9615D2F3-C33A-400D-A9BD-365221D58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8994" y="392113"/>
            <a:ext cx="79565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12800" indent="-3365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538288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2174875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2811463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344805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390525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436245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481965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527685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lang="zh-TW" altLang="en-US" sz="2800" dirty="0">
                <a:solidFill>
                  <a:prstClr val="black"/>
                </a:solidFill>
                <a:ea typeface="標楷體" panose="03000509000000000000" pitchFamily="65" charset="-120"/>
              </a:rPr>
              <a:t>怎麼做可以清楚觀察小馬達轉動的方向呢？</a:t>
            </a:r>
          </a:p>
        </p:txBody>
      </p:sp>
      <p:sp>
        <p:nvSpPr>
          <p:cNvPr id="153606" name="AutoShape 6">
            <a:extLst>
              <a:ext uri="{FF2B5EF4-FFF2-40B4-BE49-F238E27FC236}">
                <a16:creationId xmlns:a16="http://schemas.microsoft.com/office/drawing/2014/main" id="{27ECB2CD-175B-4D88-A6A7-45C355BDC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8" y="2198688"/>
            <a:ext cx="3636962" cy="1014412"/>
          </a:xfrm>
          <a:prstGeom prst="flowChartAlternateProcess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pic>
        <p:nvPicPr>
          <p:cNvPr id="153607" name="Picture 7">
            <a:extLst>
              <a:ext uri="{FF2B5EF4-FFF2-40B4-BE49-F238E27FC236}">
                <a16:creationId xmlns:a16="http://schemas.microsoft.com/office/drawing/2014/main" id="{55FFBD2A-169B-41B3-92EB-0EECF5DF3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1" y="2320926"/>
            <a:ext cx="771525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8" name="Text Box 8">
            <a:extLst>
              <a:ext uri="{FF2B5EF4-FFF2-40B4-BE49-F238E27FC236}">
                <a16:creationId xmlns:a16="http://schemas.microsoft.com/office/drawing/2014/main" id="{BE282D93-94F6-4E4D-A1D1-E73ACFF23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664" y="2295526"/>
            <a:ext cx="27003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在小馬達上加一小段膠帶。</a:t>
            </a:r>
          </a:p>
        </p:txBody>
      </p:sp>
      <p:sp>
        <p:nvSpPr>
          <p:cNvPr id="153609" name="AutoShape 9">
            <a:extLst>
              <a:ext uri="{FF2B5EF4-FFF2-40B4-BE49-F238E27FC236}">
                <a16:creationId xmlns:a16="http://schemas.microsoft.com/office/drawing/2014/main" id="{50CE78FE-99C7-47AA-B7DE-1830BAC20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2181226"/>
            <a:ext cx="3636962" cy="1014413"/>
          </a:xfrm>
          <a:prstGeom prst="flowChartAlternateProcess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sp>
        <p:nvSpPr>
          <p:cNvPr id="153610" name="Text Box 10">
            <a:extLst>
              <a:ext uri="{FF2B5EF4-FFF2-40B4-BE49-F238E27FC236}">
                <a16:creationId xmlns:a16="http://schemas.microsoft.com/office/drawing/2014/main" id="{4B74FA81-E552-448D-9908-BC642C337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039" y="2276476"/>
            <a:ext cx="27003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在小馬達上裝一個風車葉片。</a:t>
            </a:r>
            <a:endParaRPr lang="zh-TW" altLang="en-US" sz="2800">
              <a:solidFill>
                <a:srgbClr val="000066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pic>
        <p:nvPicPr>
          <p:cNvPr id="153611" name="Picture 11">
            <a:extLst>
              <a:ext uri="{FF2B5EF4-FFF2-40B4-BE49-F238E27FC236}">
                <a16:creationId xmlns:a16="http://schemas.microsoft.com/office/drawing/2014/main" id="{9A47B804-F4C0-4C84-B6E5-26456462B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6" y="2274889"/>
            <a:ext cx="8286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12" name="Rectangle 12">
            <a:extLst>
              <a:ext uri="{FF2B5EF4-FFF2-40B4-BE49-F238E27FC236}">
                <a16:creationId xmlns:a16="http://schemas.microsoft.com/office/drawing/2014/main" id="{4F73AC72-7735-454F-A363-985F155DE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063" y="342900"/>
            <a:ext cx="9142412" cy="6013450"/>
          </a:xfrm>
          <a:prstGeom prst="rect">
            <a:avLst/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grpSp>
        <p:nvGrpSpPr>
          <p:cNvPr id="153623" name="Group 23">
            <a:extLst>
              <a:ext uri="{FF2B5EF4-FFF2-40B4-BE49-F238E27FC236}">
                <a16:creationId xmlns:a16="http://schemas.microsoft.com/office/drawing/2014/main" id="{F3D847C7-8D84-453F-9AF8-1BE3B5FD9BA2}"/>
              </a:ext>
            </a:extLst>
          </p:cNvPr>
          <p:cNvGrpSpPr>
            <a:grpSpLocks/>
          </p:cNvGrpSpPr>
          <p:nvPr/>
        </p:nvGrpSpPr>
        <p:grpSpPr bwMode="auto">
          <a:xfrm>
            <a:off x="1784351" y="1171574"/>
            <a:ext cx="8343899" cy="5114925"/>
            <a:chOff x="453" y="709"/>
            <a:chExt cx="4967" cy="3251"/>
          </a:xfrm>
        </p:grpSpPr>
        <p:pic>
          <p:nvPicPr>
            <p:cNvPr id="153617" name="Picture 17">
              <a:extLst>
                <a:ext uri="{FF2B5EF4-FFF2-40B4-BE49-F238E27FC236}">
                  <a16:creationId xmlns:a16="http://schemas.microsoft.com/office/drawing/2014/main" id="{7C9A730B-FDB8-492F-B22C-3DEA677C3C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" y="2432"/>
              <a:ext cx="4312" cy="15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3619" name="Rectangle 19">
              <a:extLst>
                <a:ext uri="{FF2B5EF4-FFF2-40B4-BE49-F238E27FC236}">
                  <a16:creationId xmlns:a16="http://schemas.microsoft.com/office/drawing/2014/main" id="{76843F58-3EB1-409E-A778-CAF641AA4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" y="709"/>
              <a:ext cx="4967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536575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992188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71575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2800">
                  <a:solidFill>
                    <a:srgbClr val="FF3399"/>
                  </a:solidFill>
                  <a:ea typeface="標楷體" panose="03000509000000000000" pitchFamily="65" charset="-120"/>
                </a:rPr>
                <a:t>可先在習作畫下簡單的連接示意圖，再進行實際操作。</a:t>
              </a:r>
              <a:endParaRPr lang="zh-TW" altLang="en-US" sz="2800">
                <a:solidFill>
                  <a:srgbClr val="FF3399"/>
                </a:solidFill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</p:txBody>
        </p:sp>
        <p:sp>
          <p:nvSpPr>
            <p:cNvPr id="153621" name="Rectangle 21">
              <a:extLst>
                <a:ext uri="{FF2B5EF4-FFF2-40B4-BE49-F238E27FC236}">
                  <a16:creationId xmlns:a16="http://schemas.microsoft.com/office/drawing/2014/main" id="{8B7037E9-D6CA-43F1-A6BA-6C32B175B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" y="2047"/>
              <a:ext cx="2291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536575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992188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71575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2800">
                  <a:solidFill>
                    <a:srgbClr val="FF3399"/>
                  </a:solidFill>
                  <a:ea typeface="標楷體" panose="03000509000000000000" pitchFamily="65" charset="-120"/>
                </a:rPr>
                <a:t>也可以在小馬達上綁橡皮筋</a:t>
              </a:r>
            </a:p>
          </p:txBody>
        </p:sp>
        <p:sp>
          <p:nvSpPr>
            <p:cNvPr id="153622" name="Rectangle 22">
              <a:extLst>
                <a:ext uri="{FF2B5EF4-FFF2-40B4-BE49-F238E27FC236}">
                  <a16:creationId xmlns:a16="http://schemas.microsoft.com/office/drawing/2014/main" id="{1D421A03-0ED6-40B9-A3B7-3A520964A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2048"/>
              <a:ext cx="2246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536575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992188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71575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2800">
                  <a:solidFill>
                    <a:srgbClr val="FF3399"/>
                  </a:solidFill>
                  <a:ea typeface="標楷體" panose="03000509000000000000" pitchFamily="65" charset="-120"/>
                </a:rPr>
                <a:t>把吸管剪短插在軸心上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2" name="Rectangle 4">
            <a:extLst>
              <a:ext uri="{FF2B5EF4-FFF2-40B4-BE49-F238E27FC236}">
                <a16:creationId xmlns:a16="http://schemas.microsoft.com/office/drawing/2014/main" id="{DBE6A183-F2B3-443C-88C0-4F4781B0D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188914"/>
            <a:ext cx="4105275" cy="6937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標楷體" panose="03000509000000000000" pitchFamily="65" charset="-120"/>
              </a:rPr>
              <a:t>兩個燈泡的串聯</a:t>
            </a:r>
          </a:p>
        </p:txBody>
      </p:sp>
      <p:sp>
        <p:nvSpPr>
          <p:cNvPr id="252933" name="Rectangle 5">
            <a:extLst>
              <a:ext uri="{FF2B5EF4-FFF2-40B4-BE49-F238E27FC236}">
                <a16:creationId xmlns:a16="http://schemas.microsoft.com/office/drawing/2014/main" id="{FF4F6392-E9FF-442B-8B82-21537BFD8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908050"/>
            <a:ext cx="8785225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把兩個燈泡連接在一起，再連接到電池正負極的連接方式，叫做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串聯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，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這種接法燈泡比較暗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。</a:t>
            </a:r>
            <a:endParaRPr lang="zh-TW" altLang="en-US" sz="4000"/>
          </a:p>
        </p:txBody>
      </p:sp>
      <p:pic>
        <p:nvPicPr>
          <p:cNvPr id="252934" name="Picture 6">
            <a:extLst>
              <a:ext uri="{FF2B5EF4-FFF2-40B4-BE49-F238E27FC236}">
                <a16:creationId xmlns:a16="http://schemas.microsoft.com/office/drawing/2014/main" id="{79E8609F-DAF0-4058-B1D9-876CE2C1D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1916114"/>
            <a:ext cx="4860925" cy="275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2935" name="Rectangle 7">
            <a:extLst>
              <a:ext uri="{FF2B5EF4-FFF2-40B4-BE49-F238E27FC236}">
                <a16:creationId xmlns:a16="http://schemas.microsoft.com/office/drawing/2014/main" id="{F63C11BF-2C21-4D75-A2F9-E3538B73E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951" y="4868864"/>
            <a:ext cx="88566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/>
              <a:t>燈泡串聯時會</a:t>
            </a:r>
            <a:r>
              <a:rPr lang="zh-TW" altLang="en-US">
                <a:solidFill>
                  <a:srgbClr val="FF3300"/>
                </a:solidFill>
              </a:rPr>
              <a:t>減弱</a:t>
            </a:r>
            <a:r>
              <a:rPr lang="zh-TW" altLang="en-US"/>
              <a:t>燈泡的亮度</a:t>
            </a:r>
            <a:r>
              <a:rPr lang="en-US" altLang="zh-TW"/>
              <a:t>(</a:t>
            </a:r>
            <a:r>
              <a:rPr lang="zh-TW" altLang="en-US"/>
              <a:t>越多顆越不亮</a:t>
            </a:r>
            <a:r>
              <a:rPr lang="en-US" altLang="zh-TW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/>
              <a:t>有一個燈泡壞了，就形成</a:t>
            </a:r>
            <a:r>
              <a:rPr lang="zh-TW" altLang="en-US">
                <a:solidFill>
                  <a:srgbClr val="FF3300"/>
                </a:solidFill>
              </a:rPr>
              <a:t>斷路</a:t>
            </a:r>
            <a:r>
              <a:rPr lang="zh-TW" altLang="en-US"/>
              <a:t>，所有燈泡</a:t>
            </a:r>
            <a:r>
              <a:rPr lang="zh-TW" altLang="en-US">
                <a:solidFill>
                  <a:srgbClr val="FF3300"/>
                </a:solidFill>
              </a:rPr>
              <a:t>都不亮</a:t>
            </a:r>
            <a:r>
              <a:rPr lang="zh-TW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2209BF60-15F8-4BCE-B7B3-7DEDB52E8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188914"/>
            <a:ext cx="4105275" cy="6937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 sz="4400">
                <a:solidFill>
                  <a:srgbClr val="2C3C4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標楷體" panose="03000509000000000000" pitchFamily="65" charset="-120"/>
              </a:rPr>
              <a:t>兩個燈泡的並聯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2CD793E1-0E0D-42CE-83DD-F92549968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908050"/>
            <a:ext cx="8785225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兩個燈泡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分別和電池正負極相連接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的方式，叫做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並聯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，</a:t>
            </a:r>
            <a:r>
              <a:rPr lang="zh-TW" altLang="en-US" sz="300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這種連接法的燈泡與接一個燈泡的亮度相同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，所以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比兩個串聯連接的燈泡亮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。</a:t>
            </a:r>
          </a:p>
        </p:txBody>
      </p:sp>
      <p:sp>
        <p:nvSpPr>
          <p:cNvPr id="254981" name="Rectangle 5">
            <a:extLst>
              <a:ext uri="{FF2B5EF4-FFF2-40B4-BE49-F238E27FC236}">
                <a16:creationId xmlns:a16="http://schemas.microsoft.com/office/drawing/2014/main" id="{AA220401-EE8F-4F5F-A846-8F16217DC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951" y="5014914"/>
            <a:ext cx="88566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>
                <a:solidFill>
                  <a:prstClr val="black"/>
                </a:solidFill>
                <a:latin typeface="Trebuchet MS" panose="020B0603020202020204"/>
                <a:ea typeface="微軟正黑體" panose="020B0604030504040204" pitchFamily="34" charset="-120"/>
              </a:rPr>
              <a:t>燈泡並聯時</a:t>
            </a:r>
            <a:r>
              <a:rPr lang="zh-TW" altLang="en-US">
                <a:solidFill>
                  <a:srgbClr val="FF3300"/>
                </a:solidFill>
                <a:latin typeface="Trebuchet MS" panose="020B0603020202020204"/>
                <a:ea typeface="微軟正黑體" panose="020B0604030504040204" pitchFamily="34" charset="-120"/>
              </a:rPr>
              <a:t>不會減弱</a:t>
            </a:r>
            <a:r>
              <a:rPr lang="zh-TW" altLang="en-US">
                <a:solidFill>
                  <a:prstClr val="black"/>
                </a:solidFill>
                <a:latin typeface="Trebuchet MS" panose="020B0603020202020204"/>
                <a:ea typeface="微軟正黑體" panose="020B0604030504040204" pitchFamily="34" charset="-120"/>
              </a:rPr>
              <a:t>兩個燈泡個別單獨的亮度。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>
                <a:solidFill>
                  <a:prstClr val="black"/>
                </a:solidFill>
                <a:latin typeface="Trebuchet MS" panose="020B0603020202020204"/>
                <a:ea typeface="微軟正黑體" panose="020B0604030504040204" pitchFamily="34" charset="-120"/>
              </a:rPr>
              <a:t>其中若一燈泡損壞了，</a:t>
            </a:r>
            <a:r>
              <a:rPr lang="zh-TW" altLang="en-US">
                <a:solidFill>
                  <a:srgbClr val="FF3300"/>
                </a:solidFill>
                <a:latin typeface="Trebuchet MS" panose="020B0603020202020204"/>
                <a:ea typeface="微軟正黑體" panose="020B0604030504040204" pitchFamily="34" charset="-120"/>
              </a:rPr>
              <a:t>不會影響</a:t>
            </a:r>
            <a:r>
              <a:rPr lang="zh-TW" altLang="en-US">
                <a:solidFill>
                  <a:prstClr val="black"/>
                </a:solidFill>
                <a:latin typeface="Trebuchet MS" panose="020B0603020202020204"/>
                <a:ea typeface="微軟正黑體" panose="020B0604030504040204" pitchFamily="34" charset="-120"/>
              </a:rPr>
              <a:t>其他燈泡的亮度。</a:t>
            </a:r>
          </a:p>
        </p:txBody>
      </p:sp>
      <p:pic>
        <p:nvPicPr>
          <p:cNvPr id="254982" name="Picture 6">
            <a:extLst>
              <a:ext uri="{FF2B5EF4-FFF2-40B4-BE49-F238E27FC236}">
                <a16:creationId xmlns:a16="http://schemas.microsoft.com/office/drawing/2014/main" id="{865F8E2A-33EA-4EFF-A0C2-785AE1E5F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7433" r="4375" b="9593"/>
          <a:stretch>
            <a:fillRect/>
          </a:stretch>
        </p:blipFill>
        <p:spPr bwMode="auto">
          <a:xfrm>
            <a:off x="3432175" y="2420938"/>
            <a:ext cx="5111750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4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09" name="Picture 17">
            <a:extLst>
              <a:ext uri="{FF2B5EF4-FFF2-40B4-BE49-F238E27FC236}">
                <a16:creationId xmlns:a16="http://schemas.microsoft.com/office/drawing/2014/main" id="{81309270-58C4-4E74-A850-8C0C2341B965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5640" y="2704545"/>
            <a:ext cx="7956550" cy="30136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598" name="Text Box 6">
            <a:extLst>
              <a:ext uri="{FF2B5EF4-FFF2-40B4-BE49-F238E27FC236}">
                <a16:creationId xmlns:a16="http://schemas.microsoft.com/office/drawing/2014/main" id="{05629466-0B31-488C-B8C9-A7083148D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700" y="719138"/>
            <a:ext cx="84089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445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531938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2168525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2805113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34417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38989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43561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48133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52705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lang="zh-TW" altLang="en-US" sz="2800" dirty="0">
                <a:solidFill>
                  <a:prstClr val="black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用電線連接一個電池、兩個燈泡，有哪些通路的接法？</a:t>
            </a:r>
          </a:p>
        </p:txBody>
      </p:sp>
      <p:sp>
        <p:nvSpPr>
          <p:cNvPr id="110599" name="Rectangle 7">
            <a:extLst>
              <a:ext uri="{FF2B5EF4-FFF2-40B4-BE49-F238E27FC236}">
                <a16:creationId xmlns:a16="http://schemas.microsoft.com/office/drawing/2014/main" id="{15595020-19E6-4DE0-8B16-888DD9712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640" y="762000"/>
            <a:ext cx="8285160" cy="1011238"/>
          </a:xfrm>
          <a:prstGeom prst="rect">
            <a:avLst/>
          </a:prstGeom>
          <a:noFill/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pic>
        <p:nvPicPr>
          <p:cNvPr id="110600" name="Picture 8">
            <a:extLst>
              <a:ext uri="{FF2B5EF4-FFF2-40B4-BE49-F238E27FC236}">
                <a16:creationId xmlns:a16="http://schemas.microsoft.com/office/drawing/2014/main" id="{41BDEAEB-D58F-450B-94B7-063A359CE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588169"/>
            <a:ext cx="6953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601" name="Rectangle 9">
            <a:extLst>
              <a:ext uri="{FF2B5EF4-FFF2-40B4-BE49-F238E27FC236}">
                <a16:creationId xmlns:a16="http://schemas.microsoft.com/office/drawing/2014/main" id="{C0518EBB-A8EA-4C55-BD21-D8EBC450B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5502276"/>
            <a:ext cx="79676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82600" indent="-3810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6731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zh-TW" altLang="en-US" sz="2800" dirty="0">
                <a:solidFill>
                  <a:srgbClr val="3333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看一看，</a:t>
            </a:r>
            <a:r>
              <a:rPr lang="zh-TW" altLang="en-US" sz="2800" u="sng" dirty="0">
                <a:solidFill>
                  <a:srgbClr val="3333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任任</a:t>
            </a:r>
            <a:r>
              <a:rPr lang="zh-TW" altLang="en-US" sz="2800" dirty="0">
                <a:solidFill>
                  <a:srgbClr val="3333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、云云的接法有什麼不同？</a:t>
            </a:r>
          </a:p>
        </p:txBody>
      </p:sp>
      <p:sp>
        <p:nvSpPr>
          <p:cNvPr id="110602" name="Rectangle 10">
            <a:extLst>
              <a:ext uri="{FF2B5EF4-FFF2-40B4-BE49-F238E27FC236}">
                <a16:creationId xmlns:a16="http://schemas.microsoft.com/office/drawing/2014/main" id="{10EA328F-2E23-43E8-9456-FFEAF1E1F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3008591"/>
            <a:ext cx="3240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u="sng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任任</a:t>
            </a:r>
            <a:r>
              <a:rPr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的接法－燈泡串聯</a:t>
            </a:r>
          </a:p>
        </p:txBody>
      </p:sp>
      <p:sp>
        <p:nvSpPr>
          <p:cNvPr id="110611" name="Rectangle 19">
            <a:extLst>
              <a:ext uri="{FF2B5EF4-FFF2-40B4-BE49-F238E27FC236}">
                <a16:creationId xmlns:a16="http://schemas.microsoft.com/office/drawing/2014/main" id="{E215B1DF-C7E6-4D43-B6A6-28D51D2AC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5575" y="3006725"/>
            <a:ext cx="32400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u="sng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云云</a:t>
            </a:r>
            <a:r>
              <a:rPr lang="zh-TW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的接法－燈泡並聯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2BC6EFF4-5BB6-4487-A19B-FB6B636F6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5" y="290514"/>
            <a:ext cx="83534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93345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4986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6891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8796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2860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lang="zh-TW" altLang="en-US" sz="2800" dirty="0">
                <a:solidFill>
                  <a:srgbClr val="0066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燈泡的串聯與並聯</a:t>
            </a:r>
          </a:p>
        </p:txBody>
      </p:sp>
      <p:sp>
        <p:nvSpPr>
          <p:cNvPr id="112645" name="Text Box 5">
            <a:extLst>
              <a:ext uri="{FF2B5EF4-FFF2-40B4-BE49-F238E27FC236}">
                <a16:creationId xmlns:a16="http://schemas.microsoft.com/office/drawing/2014/main" id="{F978F50C-9180-4219-9652-A01018941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4326" y="4292601"/>
            <a:ext cx="30972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兩個燈泡</a:t>
            </a:r>
            <a:r>
              <a:rPr lang="zh-TW" altLang="en-US" sz="24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</a:rPr>
              <a:t>串接在同一個通路上</a:t>
            </a:r>
            <a:r>
              <a:rPr lang="zh-TW" altLang="en-US" sz="240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，這種接法稱為「燈泡的</a:t>
            </a:r>
            <a:r>
              <a:rPr lang="zh-TW" altLang="en-US" sz="24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</a:rPr>
              <a:t>串聯</a:t>
            </a:r>
            <a:r>
              <a:rPr lang="zh-TW" altLang="en-US" sz="240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。」</a:t>
            </a:r>
          </a:p>
        </p:txBody>
      </p:sp>
      <p:sp>
        <p:nvSpPr>
          <p:cNvPr id="112646" name="Text Box 6">
            <a:extLst>
              <a:ext uri="{FF2B5EF4-FFF2-40B4-BE49-F238E27FC236}">
                <a16:creationId xmlns:a16="http://schemas.microsoft.com/office/drawing/2014/main" id="{A51F4F6D-E8B0-46B1-932A-E375CBEE8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4292601"/>
            <a:ext cx="3098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將</a:t>
            </a:r>
            <a:r>
              <a:rPr lang="zh-TW" altLang="en-US" sz="24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</a:rPr>
              <a:t>兩個</a:t>
            </a:r>
            <a:r>
              <a:rPr lang="zh-TW" altLang="en-US" sz="240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燈泡的</a:t>
            </a:r>
            <a:r>
              <a:rPr lang="zh-TW" altLang="en-US" sz="24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</a:rPr>
              <a:t>通路分開</a:t>
            </a:r>
            <a:r>
              <a:rPr lang="zh-TW" altLang="en-US" sz="240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，這種接法稱為「燈泡的</a:t>
            </a:r>
            <a:r>
              <a:rPr lang="zh-TW" altLang="en-US" sz="24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</a:rPr>
              <a:t>並聯</a:t>
            </a:r>
            <a:r>
              <a:rPr lang="zh-TW" altLang="en-US" sz="240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。」</a:t>
            </a:r>
          </a:p>
        </p:txBody>
      </p:sp>
      <p:sp>
        <p:nvSpPr>
          <p:cNvPr id="112647" name="Line 7">
            <a:extLst>
              <a:ext uri="{FF2B5EF4-FFF2-40B4-BE49-F238E27FC236}">
                <a16:creationId xmlns:a16="http://schemas.microsoft.com/office/drawing/2014/main" id="{ADF3DF2E-6B1D-47D6-A281-FFBC95DDE4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484313"/>
            <a:ext cx="0" cy="4176712"/>
          </a:xfrm>
          <a:prstGeom prst="line">
            <a:avLst/>
          </a:prstGeom>
          <a:noFill/>
          <a:ln w="28575">
            <a:solidFill>
              <a:srgbClr val="66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sp>
        <p:nvSpPr>
          <p:cNvPr id="112648" name="Rectangle 8">
            <a:extLst>
              <a:ext uri="{FF2B5EF4-FFF2-40B4-BE49-F238E27FC236}">
                <a16:creationId xmlns:a16="http://schemas.microsoft.com/office/drawing/2014/main" id="{EEF031FF-D0DB-4BAA-AAD4-C8D2F85B2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775" y="903804"/>
            <a:ext cx="8934450" cy="5422900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pic>
        <p:nvPicPr>
          <p:cNvPr id="112649" name="Picture 9">
            <a:extLst>
              <a:ext uri="{FF2B5EF4-FFF2-40B4-BE49-F238E27FC236}">
                <a16:creationId xmlns:a16="http://schemas.microsoft.com/office/drawing/2014/main" id="{3C548423-E3CE-4EF7-A452-02F428726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290514"/>
            <a:ext cx="6953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50" name="Picture 10">
            <a:extLst>
              <a:ext uri="{FF2B5EF4-FFF2-40B4-BE49-F238E27FC236}">
                <a16:creationId xmlns:a16="http://schemas.microsoft.com/office/drawing/2014/main" id="{71CEF143-7781-4A9F-866F-A8C77DE2A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88" y="1871664"/>
            <a:ext cx="26606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51" name="Picture 11">
            <a:extLst>
              <a:ext uri="{FF2B5EF4-FFF2-40B4-BE49-F238E27FC236}">
                <a16:creationId xmlns:a16="http://schemas.microsoft.com/office/drawing/2014/main" id="{CCFBB694-3B5D-432F-83ED-AB8202981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1871664"/>
            <a:ext cx="26606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52" name="Rectangle 12">
            <a:extLst>
              <a:ext uri="{FF2B5EF4-FFF2-40B4-BE49-F238E27FC236}">
                <a16:creationId xmlns:a16="http://schemas.microsoft.com/office/drawing/2014/main" id="{1E704B72-2DE4-46B4-AEB9-1F2C7E9B1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700" y="126841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80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串聯</a:t>
            </a:r>
          </a:p>
        </p:txBody>
      </p:sp>
      <p:sp>
        <p:nvSpPr>
          <p:cNvPr id="112653" name="Rectangle 13">
            <a:extLst>
              <a:ext uri="{FF2B5EF4-FFF2-40B4-BE49-F238E27FC236}">
                <a16:creationId xmlns:a16="http://schemas.microsoft.com/office/drawing/2014/main" id="{2B4EAD6D-0173-4757-B889-ABDA76AB0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9075" y="126841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80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並聯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E91F56FB-95FD-44B1-88A7-B5ACB709F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812" y="380197"/>
            <a:ext cx="97107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82600" indent="-3810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6731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zh-TW" altLang="en-US" sz="2800" dirty="0">
                <a:solidFill>
                  <a:srgbClr val="3333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操作連接兩個燈泡的試驗後，整理試驗中的發現。</a:t>
            </a:r>
          </a:p>
        </p:txBody>
      </p:sp>
      <p:sp>
        <p:nvSpPr>
          <p:cNvPr id="116739" name="Text Box 3">
            <a:extLst>
              <a:ext uri="{FF2B5EF4-FFF2-40B4-BE49-F238E27FC236}">
                <a16:creationId xmlns:a16="http://schemas.microsoft.com/office/drawing/2014/main" id="{9E99224C-3EE0-4216-B851-A9776F19F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5496720"/>
            <a:ext cx="268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 dirty="0">
                <a:solidFill>
                  <a:srgbClr val="000066"/>
                </a:solidFill>
                <a:latin typeface="Trebuchet MS" panose="020B0603020202020204"/>
                <a:ea typeface="微軟正黑體" panose="020B0604030504040204" pitchFamily="34" charset="-120"/>
              </a:rPr>
              <a:t>▲</a:t>
            </a:r>
            <a:r>
              <a:rPr lang="zh-TW" altLang="en-US" sz="2400" dirty="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燈泡串聯的通路</a:t>
            </a: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A43622A9-0D92-4D98-89EA-E193D40CB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794" y="5630219"/>
            <a:ext cx="2684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 dirty="0">
                <a:solidFill>
                  <a:srgbClr val="000066"/>
                </a:solidFill>
                <a:latin typeface="Trebuchet MS" panose="020B0603020202020204"/>
                <a:ea typeface="微軟正黑體" panose="020B0604030504040204" pitchFamily="34" charset="-120"/>
              </a:rPr>
              <a:t>▲</a:t>
            </a:r>
            <a:r>
              <a:rPr lang="zh-TW" altLang="en-US" sz="2400" dirty="0">
                <a:solidFill>
                  <a:srgbClr val="000066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燈泡並聯的通路</a:t>
            </a:r>
          </a:p>
        </p:txBody>
      </p:sp>
      <p:pic>
        <p:nvPicPr>
          <p:cNvPr id="116743" name="Picture 7">
            <a:extLst>
              <a:ext uri="{FF2B5EF4-FFF2-40B4-BE49-F238E27FC236}">
                <a16:creationId xmlns:a16="http://schemas.microsoft.com/office/drawing/2014/main" id="{99FCD9E7-002A-4946-890A-197A063C7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794" y="3246737"/>
            <a:ext cx="307657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44" name="Picture 8">
            <a:extLst>
              <a:ext uri="{FF2B5EF4-FFF2-40B4-BE49-F238E27FC236}">
                <a16:creationId xmlns:a16="http://schemas.microsoft.com/office/drawing/2014/main" id="{BD1071E4-DB36-4B9E-A7EC-95253BC8D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14" y="2992829"/>
            <a:ext cx="307657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5" name="Text Box 9">
            <a:extLst>
              <a:ext uri="{FF2B5EF4-FFF2-40B4-BE49-F238E27FC236}">
                <a16:creationId xmlns:a16="http://schemas.microsoft.com/office/drawing/2014/main" id="{739CAF40-123F-4651-A74D-7D3781A16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869" y="1609333"/>
            <a:ext cx="78851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03275" indent="-3270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531938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2168525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2805113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34417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38989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43561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48133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52705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zh-TW" altLang="en-US" sz="2800" dirty="0">
                <a:solidFill>
                  <a:prstClr val="black"/>
                </a:solidFill>
                <a:ea typeface="標楷體" panose="03000509000000000000" pitchFamily="65" charset="-120"/>
              </a:rPr>
              <a:t>燈泡串聯或燈泡並聯，燈泡的亮度有什麼不同？</a:t>
            </a:r>
          </a:p>
        </p:txBody>
      </p:sp>
      <p:sp>
        <p:nvSpPr>
          <p:cNvPr id="116746" name="Rectangle 10">
            <a:extLst>
              <a:ext uri="{FF2B5EF4-FFF2-40B4-BE49-F238E27FC236}">
                <a16:creationId xmlns:a16="http://schemas.microsoft.com/office/drawing/2014/main" id="{C9A4F459-67E7-4C65-A0EE-93E3EE4AF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4225" y="1426770"/>
            <a:ext cx="7772400" cy="4700981"/>
          </a:xfrm>
          <a:prstGeom prst="rect">
            <a:avLst/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sp>
        <p:nvSpPr>
          <p:cNvPr id="116747" name="Rectangle 11">
            <a:extLst>
              <a:ext uri="{FF2B5EF4-FFF2-40B4-BE49-F238E27FC236}">
                <a16:creationId xmlns:a16="http://schemas.microsoft.com/office/drawing/2014/main" id="{27ECC473-B568-49D2-95E6-EE26F4A87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2489798"/>
            <a:ext cx="78851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064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99218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715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800" dirty="0">
                <a:solidFill>
                  <a:srgbClr val="FF3399"/>
                </a:solidFill>
                <a:ea typeface="標楷體" panose="03000509000000000000" pitchFamily="65" charset="-120"/>
              </a:rPr>
              <a:t>燈泡並聯時燈泡較亮</a:t>
            </a:r>
            <a:endParaRPr lang="zh-TW" altLang="en-US" sz="2800" dirty="0">
              <a:solidFill>
                <a:srgbClr val="FF3399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Text Box 4">
            <a:extLst>
              <a:ext uri="{FF2B5EF4-FFF2-40B4-BE49-F238E27FC236}">
                <a16:creationId xmlns:a16="http://schemas.microsoft.com/office/drawing/2014/main" id="{538D6DB1-5A6F-4096-A98A-20B94BB47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0481" y="4130675"/>
            <a:ext cx="26320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9875" indent="-269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5365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>
                <a:solidFill>
                  <a:srgbClr val="000066"/>
                </a:solidFill>
                <a:ea typeface="標楷體" panose="03000509000000000000" pitchFamily="65" charset="-120"/>
              </a:rPr>
              <a:t>▲</a:t>
            </a:r>
            <a:r>
              <a:rPr lang="zh-TW" altLang="en-US" sz="2400" dirty="0">
                <a:solidFill>
                  <a:srgbClr val="000066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燈泡串聯時，如果其中一個燈泡沒有連接電線，另一個燈泡</a:t>
            </a:r>
            <a:r>
              <a:rPr lang="en-US" altLang="zh-TW" sz="24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en-US" altLang="zh-TW" sz="2400" dirty="0">
              <a:solidFill>
                <a:srgbClr val="000066"/>
              </a:solidFill>
              <a:ea typeface="標楷體" panose="03000509000000000000" pitchFamily="65" charset="-120"/>
            </a:endParaRPr>
          </a:p>
        </p:txBody>
      </p:sp>
      <p:sp>
        <p:nvSpPr>
          <p:cNvPr id="118789" name="Text Box 5">
            <a:extLst>
              <a:ext uri="{FF2B5EF4-FFF2-40B4-BE49-F238E27FC236}">
                <a16:creationId xmlns:a16="http://schemas.microsoft.com/office/drawing/2014/main" id="{9FDFFFF3-F1FE-4958-8DE8-A40996372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1638" y="4130675"/>
            <a:ext cx="268446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solidFill>
                  <a:srgbClr val="000066"/>
                </a:solidFill>
                <a:ea typeface="標楷體" panose="03000509000000000000" pitchFamily="65" charset="-120"/>
              </a:rPr>
              <a:t>▲</a:t>
            </a:r>
            <a:r>
              <a:rPr lang="zh-TW" altLang="en-US" sz="240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燈泡並聯時，如果其中一個燈泡沒有連接電線，另一個燈泡</a:t>
            </a:r>
            <a:r>
              <a:rPr lang="en-US" altLang="zh-TW" sz="240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en-US" altLang="zh-TW" sz="2400">
              <a:solidFill>
                <a:srgbClr val="000066"/>
              </a:solidFill>
              <a:ea typeface="標楷體" panose="03000509000000000000" pitchFamily="65" charset="-120"/>
            </a:endParaRPr>
          </a:p>
        </p:txBody>
      </p:sp>
      <p:sp>
        <p:nvSpPr>
          <p:cNvPr id="118795" name="Text Box 11">
            <a:extLst>
              <a:ext uri="{FF2B5EF4-FFF2-40B4-BE49-F238E27FC236}">
                <a16:creationId xmlns:a16="http://schemas.microsoft.com/office/drawing/2014/main" id="{8D23BB74-784B-4DCD-9C32-41B289E05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719138"/>
            <a:ext cx="8413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1915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531938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2168525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2805113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34417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38989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43561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48133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52705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2"/>
            </a:pPr>
            <a:r>
              <a:rPr lang="zh-TW" altLang="en-US" sz="2800" dirty="0">
                <a:solidFill>
                  <a:prstClr val="black"/>
                </a:solidFill>
                <a:ea typeface="標楷體" panose="03000509000000000000" pitchFamily="65" charset="-120"/>
              </a:rPr>
              <a:t>哪一種燈泡的連接方式，其中一個燈泡沒有連接電線，另一個燈泡也會亮？</a:t>
            </a:r>
          </a:p>
        </p:txBody>
      </p:sp>
      <p:sp>
        <p:nvSpPr>
          <p:cNvPr id="118796" name="Rectangle 12">
            <a:extLst>
              <a:ext uri="{FF2B5EF4-FFF2-40B4-BE49-F238E27FC236}">
                <a16:creationId xmlns:a16="http://schemas.microsoft.com/office/drawing/2014/main" id="{8A05F124-8B71-4F8E-900E-39A2B22D0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742951"/>
            <a:ext cx="10172700" cy="5349875"/>
          </a:xfrm>
          <a:prstGeom prst="rect">
            <a:avLst/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sp>
        <p:nvSpPr>
          <p:cNvPr id="118797" name="Rectangle 13">
            <a:extLst>
              <a:ext uri="{FF2B5EF4-FFF2-40B4-BE49-F238E27FC236}">
                <a16:creationId xmlns:a16="http://schemas.microsoft.com/office/drawing/2014/main" id="{A48F0934-D9BB-4F06-B7B8-534C1AE74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4739" y="1196976"/>
            <a:ext cx="2562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064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99218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715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800">
                <a:solidFill>
                  <a:srgbClr val="FF3399"/>
                </a:solidFill>
                <a:ea typeface="標楷體" panose="03000509000000000000" pitchFamily="65" charset="-120"/>
              </a:rPr>
              <a:t>燈泡並聯</a:t>
            </a:r>
            <a:endParaRPr lang="zh-TW" altLang="en-US" sz="2800">
              <a:solidFill>
                <a:srgbClr val="FF3399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118803" name="Picture 19">
            <a:extLst>
              <a:ext uri="{FF2B5EF4-FFF2-40B4-BE49-F238E27FC236}">
                <a16:creationId xmlns:a16="http://schemas.microsoft.com/office/drawing/2014/main" id="{F6C9DD97-041F-477F-8757-78BE6DF18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206625"/>
            <a:ext cx="2632075" cy="200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804" name="Picture 20">
            <a:extLst>
              <a:ext uri="{FF2B5EF4-FFF2-40B4-BE49-F238E27FC236}">
                <a16:creationId xmlns:a16="http://schemas.microsoft.com/office/drawing/2014/main" id="{EF393AD6-E347-4BC8-8E90-92A83D9DC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481" y="2206625"/>
            <a:ext cx="2632075" cy="200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807" name="Rectangle 23">
            <a:extLst>
              <a:ext uri="{FF2B5EF4-FFF2-40B4-BE49-F238E27FC236}">
                <a16:creationId xmlns:a16="http://schemas.microsoft.com/office/drawing/2014/main" id="{551461E3-ECCB-4C24-8958-7F36E5A58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475" y="5589588"/>
            <a:ext cx="39592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0803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4398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6192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9863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9780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4352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8924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3496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06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800" dirty="0">
                <a:solidFill>
                  <a:srgbClr val="FF3399"/>
                </a:solidFill>
                <a:ea typeface="標楷體" panose="03000509000000000000" pitchFamily="65" charset="-120"/>
              </a:rPr>
              <a:t>另一個燈泡不會亮</a:t>
            </a:r>
          </a:p>
        </p:txBody>
      </p:sp>
      <p:sp>
        <p:nvSpPr>
          <p:cNvPr id="118808" name="Rectangle 24">
            <a:extLst>
              <a:ext uri="{FF2B5EF4-FFF2-40B4-BE49-F238E27FC236}">
                <a16:creationId xmlns:a16="http://schemas.microsoft.com/office/drawing/2014/main" id="{9E85CA1A-8E7D-4C33-B628-16B285576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9" y="5589588"/>
            <a:ext cx="4321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98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4398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6192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79863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9780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4352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8924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3496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06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800">
                <a:solidFill>
                  <a:srgbClr val="FF3399"/>
                </a:solidFill>
                <a:ea typeface="標楷體" panose="03000509000000000000" pitchFamily="65" charset="-120"/>
              </a:rPr>
              <a:t>另一個燈泡也會亮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7" grpId="0"/>
      <p:bldP spid="118807" grpId="0"/>
      <p:bldP spid="1188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ext Box 3">
            <a:extLst>
              <a:ext uri="{FF2B5EF4-FFF2-40B4-BE49-F238E27FC236}">
                <a16:creationId xmlns:a16="http://schemas.microsoft.com/office/drawing/2014/main" id="{BE64413E-466A-4D0D-800A-59F0A90A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075" y="719139"/>
            <a:ext cx="7772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44500" indent="-355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62388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zh-TW" altLang="en-US" sz="2800" dirty="0">
                <a:solidFill>
                  <a:srgbClr val="3333CC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試一試，在電路中加上一個電池，能使燈泡更亮嗎？</a:t>
            </a:r>
          </a:p>
        </p:txBody>
      </p:sp>
      <p:sp>
        <p:nvSpPr>
          <p:cNvPr id="120836" name="Text Box 4">
            <a:extLst>
              <a:ext uri="{FF2B5EF4-FFF2-40B4-BE49-F238E27FC236}">
                <a16:creationId xmlns:a16="http://schemas.microsoft.com/office/drawing/2014/main" id="{6908C157-31B5-4514-97AB-BC4DC842F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338" y="2579687"/>
            <a:ext cx="7885112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4375" indent="-2714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1531938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2168525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2805113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34417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38989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43561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48133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5270500" indent="-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zh-TW" altLang="en-US" sz="2800" dirty="0">
                <a:solidFill>
                  <a:prstClr val="black"/>
                </a:solidFill>
                <a:ea typeface="標楷體" panose="03000509000000000000" pitchFamily="65" charset="-120"/>
              </a:rPr>
              <a:t>用電線連接兩個電池、一個燈泡，有哪些接法？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endParaRPr lang="zh-TW" altLang="en-US" sz="2800" dirty="0">
              <a:solidFill>
                <a:prstClr val="black"/>
              </a:solidFill>
              <a:ea typeface="標楷體" panose="03000509000000000000" pitchFamily="65" charset="-120"/>
            </a:endParaRP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zh-TW" altLang="en-US" sz="2800" dirty="0">
                <a:solidFill>
                  <a:prstClr val="black"/>
                </a:solidFill>
                <a:ea typeface="標楷體" panose="03000509000000000000" pitchFamily="65" charset="-120"/>
              </a:rPr>
              <a:t>哪一種接法能使燈泡比較亮？</a:t>
            </a:r>
          </a:p>
        </p:txBody>
      </p:sp>
      <p:sp>
        <p:nvSpPr>
          <p:cNvPr id="120839" name="Rectangle 7">
            <a:extLst>
              <a:ext uri="{FF2B5EF4-FFF2-40B4-BE49-F238E27FC236}">
                <a16:creationId xmlns:a16="http://schemas.microsoft.com/office/drawing/2014/main" id="{4D1880F9-7BBA-41B7-877D-95B063A1A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050" y="2563814"/>
            <a:ext cx="7772400" cy="2605087"/>
          </a:xfrm>
          <a:prstGeom prst="rect">
            <a:avLst/>
          </a:prstGeom>
          <a:noFill/>
          <a:ln w="28575">
            <a:solidFill>
              <a:srgbClr val="3399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prstClr val="black"/>
              </a:solidFill>
              <a:latin typeface="Trebuchet MS" panose="020B0603020202020204"/>
              <a:ea typeface="微軟正黑體" panose="020B0604030504040204" pitchFamily="34" charset="-120"/>
            </a:endParaRPr>
          </a:p>
        </p:txBody>
      </p:sp>
      <p:sp>
        <p:nvSpPr>
          <p:cNvPr id="120840" name="Rectangle 8">
            <a:extLst>
              <a:ext uri="{FF2B5EF4-FFF2-40B4-BE49-F238E27FC236}">
                <a16:creationId xmlns:a16="http://schemas.microsoft.com/office/drawing/2014/main" id="{F8186D76-B5B0-4CCA-9FFB-E6F3F57A8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862" y="3429000"/>
            <a:ext cx="8042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64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99218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715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800" dirty="0">
                <a:solidFill>
                  <a:srgbClr val="FF3399"/>
                </a:solidFill>
                <a:ea typeface="標楷體" panose="03000509000000000000" pitchFamily="65" charset="-120"/>
              </a:rPr>
              <a:t>有電池串聯、並聯等接法。</a:t>
            </a:r>
            <a:endParaRPr lang="zh-TW" altLang="en-US" sz="2800" dirty="0">
              <a:solidFill>
                <a:srgbClr val="FF3399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20846" name="Rectangle 14">
            <a:extLst>
              <a:ext uri="{FF2B5EF4-FFF2-40B4-BE49-F238E27FC236}">
                <a16:creationId xmlns:a16="http://schemas.microsoft.com/office/drawing/2014/main" id="{ABAE2DA9-5CFD-49CA-A199-032DF5AD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3443" y="4567235"/>
            <a:ext cx="78851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064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99218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715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800" dirty="0">
                <a:solidFill>
                  <a:srgbClr val="FF3399"/>
                </a:solidFill>
                <a:ea typeface="標楷體" panose="03000509000000000000" pitchFamily="65" charset="-120"/>
              </a:rPr>
              <a:t>電池串聯</a:t>
            </a:r>
            <a:endParaRPr lang="zh-TW" altLang="en-US" sz="2800" dirty="0">
              <a:solidFill>
                <a:srgbClr val="FF3399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0" grpId="0"/>
      <p:bldP spid="1208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4" name="Rectangle 4">
            <a:extLst>
              <a:ext uri="{FF2B5EF4-FFF2-40B4-BE49-F238E27FC236}">
                <a16:creationId xmlns:a16="http://schemas.microsoft.com/office/drawing/2014/main" id="{A6F5BDA9-4E27-4885-B89B-05F60E4AB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188914"/>
            <a:ext cx="4105275" cy="6937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 sz="4400">
                <a:solidFill>
                  <a:srgbClr val="2C3C4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標楷體" panose="03000509000000000000" pitchFamily="65" charset="-120"/>
              </a:rPr>
              <a:t>兩個電池的串聯</a:t>
            </a:r>
          </a:p>
        </p:txBody>
      </p:sp>
      <p:sp>
        <p:nvSpPr>
          <p:cNvPr id="256005" name="Rectangle 5">
            <a:extLst>
              <a:ext uri="{FF2B5EF4-FFF2-40B4-BE49-F238E27FC236}">
                <a16:creationId xmlns:a16="http://schemas.microsoft.com/office/drawing/2014/main" id="{A5CEC3EE-F19E-409D-AABE-165D1F806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906463"/>
            <a:ext cx="8785225" cy="345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把二個電池串在一起，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一個電池的正極連接在另一個電池負極的連接方法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，叫做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串聯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。這種接法就好比推車子，大家把力氣合起來，效果會增強，也就是電流作用增加，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燈泡會比單接一顆電池時亮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。所以，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電池輸出的電流較大。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一個電池壞掉，燈泡就不亮了</a:t>
            </a:r>
            <a:r>
              <a:rPr lang="zh-TW" altLang="zh-TW" sz="3000">
                <a:solidFill>
                  <a:srgbClr val="3333CC"/>
                </a:solidFill>
                <a:ea typeface="標楷體" panose="03000509000000000000" pitchFamily="65" charset="-120"/>
              </a:rPr>
              <a:t>。</a:t>
            </a:r>
            <a:endParaRPr lang="zh-TW" altLang="en-US" sz="3000">
              <a:solidFill>
                <a:srgbClr val="3333CC"/>
              </a:solidFill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電池</a:t>
            </a:r>
            <a:r>
              <a:rPr lang="zh-TW" altLang="en-US" sz="3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anose="03000509000000000000" pitchFamily="65" charset="-120"/>
              </a:rPr>
              <a:t>壽命不會延長</a:t>
            </a:r>
            <a:r>
              <a:rPr lang="zh-TW" altLang="en-US" sz="3000">
                <a:solidFill>
                  <a:srgbClr val="3333CC"/>
                </a:solidFill>
                <a:ea typeface="標楷體" panose="03000509000000000000" pitchFamily="65" charset="-120"/>
              </a:rPr>
              <a:t>。</a:t>
            </a:r>
          </a:p>
        </p:txBody>
      </p:sp>
      <p:pic>
        <p:nvPicPr>
          <p:cNvPr id="256006" name="Picture 6">
            <a:extLst>
              <a:ext uri="{FF2B5EF4-FFF2-40B4-BE49-F238E27FC236}">
                <a16:creationId xmlns:a16="http://schemas.microsoft.com/office/drawing/2014/main" id="{5F31CC4D-0E10-40D7-A5EF-132C52B08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4379914"/>
            <a:ext cx="4325938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07" name="Picture 7">
            <a:extLst>
              <a:ext uri="{FF2B5EF4-FFF2-40B4-BE49-F238E27FC236}">
                <a16:creationId xmlns:a16="http://schemas.microsoft.com/office/drawing/2014/main" id="{026336A0-127B-4C63-9397-CF6724CE3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29"/>
          <a:stretch>
            <a:fillRect/>
          </a:stretch>
        </p:blipFill>
        <p:spPr bwMode="auto">
          <a:xfrm>
            <a:off x="6353176" y="4308476"/>
            <a:ext cx="3775075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5" grpId="0" autoUpdateAnimBg="0"/>
    </p:bld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1_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925</Words>
  <Application>Microsoft Office PowerPoint</Application>
  <PresentationFormat>寬螢幕</PresentationFormat>
  <Paragraphs>89</Paragraphs>
  <Slides>16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26" baseType="lpstr">
      <vt:lpstr>書法家中楷體</vt:lpstr>
      <vt:lpstr>標楷體</vt:lpstr>
      <vt:lpstr>Arial</vt:lpstr>
      <vt:lpstr>Calibri</vt:lpstr>
      <vt:lpstr>Times New Roman</vt:lpstr>
      <vt:lpstr>Trebuchet MS</vt:lpstr>
      <vt:lpstr>Wingdings</vt:lpstr>
      <vt:lpstr>Wingdings 3</vt:lpstr>
      <vt:lpstr>多面向</vt:lpstr>
      <vt:lpstr>1_多面向</vt:lpstr>
      <vt:lpstr>燈泡亮了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哪些東西會導電？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燈泡亮了</dc:title>
  <dc:creator>林依瑄</dc:creator>
  <cp:lastModifiedBy>林依瑄</cp:lastModifiedBy>
  <cp:revision>13</cp:revision>
  <dcterms:created xsi:type="dcterms:W3CDTF">2021-06-12T06:25:22Z</dcterms:created>
  <dcterms:modified xsi:type="dcterms:W3CDTF">2021-06-12T06:44:09Z</dcterms:modified>
</cp:coreProperties>
</file>